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60" r:id="rId3"/>
    <p:sldId id="258" r:id="rId4"/>
    <p:sldId id="259" r:id="rId5"/>
    <p:sldId id="265" r:id="rId6"/>
    <p:sldId id="267" r:id="rId7"/>
    <p:sldId id="261" r:id="rId8"/>
    <p:sldId id="264" r:id="rId9"/>
    <p:sldId id="266" r:id="rId10"/>
    <p:sldId id="257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2"/>
      <p:bold r:id="rId13"/>
    </p:embeddedFont>
    <p:embeddedFont>
      <p:font typeface="BM JUA OTF" panose="02020603020101020101" pitchFamily="18" charset="-127"/>
      <p:regular r:id="rId14"/>
    </p:embeddedFont>
    <p:embeddedFont>
      <p:font typeface="Cafe24 Ssurround air OTF Light" panose="020F0300000000000000"/>
      <p:regular r:id="rId15"/>
    </p:embeddedFont>
    <p:embeddedFont>
      <p:font typeface="Nanum Pen Script" panose="03040600000000000000" pitchFamily="66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EF9"/>
    <a:srgbClr val="0F67A1"/>
    <a:srgbClr val="9FB6F1"/>
    <a:srgbClr val="8DA2D6"/>
    <a:srgbClr val="718C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6"/>
    <p:restoredTop sz="94676"/>
  </p:normalViewPr>
  <p:slideViewPr>
    <p:cSldViewPr snapToGrid="0">
      <p:cViewPr varScale="1">
        <p:scale>
          <a:sx n="106" d="100"/>
          <a:sy n="106" d="100"/>
        </p:scale>
        <p:origin x="488" y="16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5761CE-A04F-7203-063C-B547A45F4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06C933-1333-99A3-4C5A-EF2E0DF7F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8C6A43-3933-0DA2-F04D-8E0B34F8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CF66-7AAF-9D40-BD7E-AE05CF3BEF85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623E3E-A0D2-18D5-6E20-E94CA729C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416AC-4B6F-FF98-39C9-0AE89209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C742-B4EE-8146-871F-EA9E54D9F3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11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69C6B-312A-FF85-4258-9407E8CC2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AB2692-F3F3-B32B-5A1A-35DF796A63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2DDDCC-B212-1E7E-FE7F-71BD207F6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CF66-7AAF-9D40-BD7E-AE05CF3BEF85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E30594-90E4-292C-91BC-01D35D66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C6422F-C93E-1120-96E4-38BC193F1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C742-B4EE-8146-871F-EA9E54D9F3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06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9876B3-AE64-BB73-6042-79C1C026B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A5B647-6BC2-FA11-7AB3-8027C37E2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60D45E-CB3E-BAFC-4B3F-D9956EC1B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CF66-7AAF-9D40-BD7E-AE05CF3BEF85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695AD0-A846-28A9-4386-15E7A1EDA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6A4F9-08BE-9A9B-0E9B-CA8E0E3F7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C742-B4EE-8146-871F-EA9E54D9F3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899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E574FF-2499-2D6C-B597-17115957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1A6FF9-4881-0A77-88B1-47893377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EA598F-9402-9F9D-3E2B-B43C7B7E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CF66-7AAF-9D40-BD7E-AE05CF3BEF85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696063-65D0-123B-540B-B5AB0D79F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EB8A97-5AF4-3BD7-E3FD-1A28F9E03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C742-B4EE-8146-871F-EA9E54D9F3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128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AAF49-EC53-EEA3-B8E0-CE549CC0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171D87-359C-4D26-8CA7-03D65C217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8D6052-F9FA-24D1-DEBC-C9D23725F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CF66-7AAF-9D40-BD7E-AE05CF3BEF85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D94A91-6F40-F949-C830-EFC0E03D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8E4FD1-0605-A139-A948-37C5BC84E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C742-B4EE-8146-871F-EA9E54D9F3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5299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97E74-EB6E-C979-123F-CEB62956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D30A05-AA8A-0EE0-E113-8C29BBEAF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BA7EB4-E6E4-92C7-1233-2BBA26938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3B4C97-ABAE-5DEC-C633-EFED360E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CF66-7AAF-9D40-BD7E-AE05CF3BEF85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913A3E-3697-FD97-B109-716FD71C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407002-E11C-A14B-3A50-FAFB50EBF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C742-B4EE-8146-871F-EA9E54D9F3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579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8692B-006A-D3E8-8613-F4CC3EB0C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E92BD-8887-B07C-A167-4942F0AC2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4BCAE1-67B2-54AC-0B94-F55151CF8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6219B7-213C-5805-F333-2AD17DA36C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6AD536-C3FE-A92E-2C5B-D432208F74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B65771-49C9-CDDC-4490-A6860F49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CF66-7AAF-9D40-BD7E-AE05CF3BEF85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A2E5EE-2574-3A32-3583-8660104F9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580D74-D24F-5403-E94C-F6D4BA1EA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C742-B4EE-8146-871F-EA9E54D9F3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4018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D837D-E962-AE8C-C2C0-48D7601E9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74C8F9-3441-7CEC-B7AB-15EE714D4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CF66-7AAF-9D40-BD7E-AE05CF3BEF85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CF56C-F224-FC58-424B-31A59F1E1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509B01-889C-C46F-BA9E-53DCB33C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C742-B4EE-8146-871F-EA9E54D9F3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5852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D279EA-D53C-9E5A-C8D6-46D59D9F9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CF66-7AAF-9D40-BD7E-AE05CF3BEF85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B55CE8-3463-5117-33E0-EDF7880B0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EA7E7B-959D-CB83-CAB4-DF23CC6AB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C742-B4EE-8146-871F-EA9E54D9F3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494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FB873-3766-AF9F-EF6B-52F00BEA1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64DC53-A93F-7C71-1A96-A01EB82D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3A5BE1-CC23-2F14-5518-B16FCF399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5A0AC2-1885-4271-6B68-2BB3A05F3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CF66-7AAF-9D40-BD7E-AE05CF3BEF85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490825-1471-4AA4-4DCD-267EADAA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A47113-CDD3-38E3-CF64-3E3924B0A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C742-B4EE-8146-871F-EA9E54D9F3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0449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74730-3075-74CA-093D-B43F0C87E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EBBB69-63EA-08DE-2DD6-8849591CC0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E794D3-9182-0FFB-461C-20F6EE391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9E430B-5006-5271-34CB-3FFDB3B7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CF66-7AAF-9D40-BD7E-AE05CF3BEF85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EC785B-FA11-10E5-27F8-AC22EA9B8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B9A371-B04C-53DD-C156-CB3229D0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C742-B4EE-8146-871F-EA9E54D9F3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6119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C345352-0F3E-E963-EA8D-534A7ABAA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9187FD-14AB-7B90-1E5A-CC98FB2F2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541571-0BE2-E2F3-1FB1-5D04ED95F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2CF66-7AAF-9D40-BD7E-AE05CF3BEF85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86E231-39C7-1553-3797-A2017F5631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D0FFB2-7670-ADAD-78D1-80AEBC04F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BC742-B4EE-8146-871F-EA9E54D9F3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714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76E562-2761-3F77-26A3-A2F1D910A681}"/>
              </a:ext>
            </a:extLst>
          </p:cNvPr>
          <p:cNvSpPr txBox="1"/>
          <p:nvPr/>
        </p:nvSpPr>
        <p:spPr>
          <a:xfrm>
            <a:off x="2176072" y="2268539"/>
            <a:ext cx="7839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컴퓨터 그래픽스</a:t>
            </a:r>
            <a:endParaRPr kumimoji="1" lang="en-US" altLang="ko-KR"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5F188-8054-6817-D1EF-236169C37CFF}"/>
              </a:ext>
            </a:extLst>
          </p:cNvPr>
          <p:cNvSpPr txBox="1"/>
          <p:nvPr/>
        </p:nvSpPr>
        <p:spPr>
          <a:xfrm>
            <a:off x="2237411" y="2983600"/>
            <a:ext cx="7717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718C44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3D Virtual Human Modeling &amp; Visualization</a:t>
            </a:r>
            <a:endParaRPr lang="ko-KR" altLang="en-US" sz="4000" b="1" dirty="0">
              <a:solidFill>
                <a:srgbClr val="718C44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F38C3-FDFC-EB6B-CC27-8E0FE9CE57BE}"/>
              </a:ext>
            </a:extLst>
          </p:cNvPr>
          <p:cNvSpPr txBox="1"/>
          <p:nvPr/>
        </p:nvSpPr>
        <p:spPr>
          <a:xfrm>
            <a:off x="3021523" y="3837160"/>
            <a:ext cx="614895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글로벌미디어 학부</a:t>
            </a:r>
            <a:endParaRPr kumimoji="1" lang="en-US" altLang="ko-KR" sz="600" dirty="0"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  <a:p>
            <a:pPr algn="ctr"/>
            <a:r>
              <a:rPr kumimoji="1" lang="ko-KR" altLang="en-US" sz="500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</a:t>
            </a:r>
            <a:endParaRPr kumimoji="1" lang="en-US" altLang="ko-KR" sz="500" dirty="0"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  <a:p>
            <a:pPr algn="ctr"/>
            <a:r>
              <a:rPr kumimoji="1" lang="ko-KR" altLang="en-US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김정우 </a:t>
            </a:r>
            <a:endParaRPr kumimoji="1" lang="en-US" altLang="ko-KR" dirty="0"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  <a:p>
            <a:pPr algn="ctr"/>
            <a:r>
              <a:rPr kumimoji="1" lang="ko-KR" altLang="en-US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김수진 </a:t>
            </a:r>
            <a:endParaRPr kumimoji="1" lang="en-US" altLang="ko-KR" dirty="0"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  <a:p>
            <a:pPr algn="ctr"/>
            <a:r>
              <a:rPr kumimoji="1" lang="ko-KR" altLang="en-US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이승원</a:t>
            </a:r>
          </a:p>
        </p:txBody>
      </p:sp>
      <p:pic>
        <p:nvPicPr>
          <p:cNvPr id="1026" name="Picture 2" descr="미피(Miffy) 배경화면 모음">
            <a:extLst>
              <a:ext uri="{FF2B5EF4-FFF2-40B4-BE49-F238E27FC236}">
                <a16:creationId xmlns:a16="http://schemas.microsoft.com/office/drawing/2014/main" id="{3C5199F8-AF24-1FBA-8163-ED75F7676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143" y1="56822" x2="37286" y2="74963"/>
                        <a14:foregroundMark x1="51000" y1="60120" x2="50598" y2="80748"/>
                        <a14:foregroundMark x1="41000" y1="68441" x2="39286" y2="79985"/>
                        <a14:foregroundMark x1="45143" y1="64018" x2="44714" y2="67541"/>
                        <a14:foregroundMark x1="40143" y1="52024" x2="40143" y2="62744"/>
                        <a14:foregroundMark x1="43429" y1="46327" x2="43857" y2="65367"/>
                        <a14:foregroundMark x1="28315" y1="55097" x2="31857" y2="65142"/>
                        <a14:foregroundMark x1="28154" y1="54641" x2="28315" y2="55097"/>
                        <a14:foregroundMark x1="25143" y1="46102" x2="27890" y2="53893"/>
                        <a14:foregroundMark x1="30143" y1="44153" x2="33429" y2="55547"/>
                        <a14:foregroundMark x1="46857" y1="44828" x2="48286" y2="61094"/>
                        <a14:foregroundMark x1="48286" y1="61094" x2="48429" y2="61169"/>
                        <a14:foregroundMark x1="64286" y1="69265" x2="53429" y2="69490"/>
                        <a14:foregroundMark x1="62286" y1="68666" x2="53429" y2="69040"/>
                        <a14:foregroundMark x1="64286" y1="69265" x2="55571" y2="68441"/>
                        <a14:foregroundMark x1="65143" y1="68216" x2="53857" y2="68666"/>
                        <a14:foregroundMark x1="21857" y1="72564" x2="29714" y2="71439"/>
                        <a14:backgroundMark x1="53000" y1="81784" x2="47571" y2="81934"/>
                        <a14:backgroundMark x1="27000" y1="55097" x2="27000" y2="55097"/>
                        <a14:backgroundMark x1="22857" y1="54348" x2="26714" y2="54948"/>
                        <a14:backgroundMark x1="24286" y1="55097" x2="26429" y2="55472"/>
                        <a14:backgroundMark x1="25571" y1="55322" x2="27000" y2="55472"/>
                        <a14:backgroundMark x1="25857" y1="55622" x2="27000" y2="54948"/>
                        <a14:backgroundMark x1="25857" y1="55472" x2="27286" y2="554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264" b="16299"/>
          <a:stretch/>
        </p:blipFill>
        <p:spPr bwMode="auto">
          <a:xfrm>
            <a:off x="404736" y="2983600"/>
            <a:ext cx="3022934" cy="34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318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EFDC5-CA82-7A0F-AB52-31CDBDC01DB7}"/>
              </a:ext>
            </a:extLst>
          </p:cNvPr>
          <p:cNvSpPr txBox="1"/>
          <p:nvPr/>
        </p:nvSpPr>
        <p:spPr>
          <a:xfrm>
            <a:off x="4611929" y="3147428"/>
            <a:ext cx="3750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dirty="0">
                <a:latin typeface="Cafe24 Ssurround OTF Bold" panose="020F0800000000000000" pitchFamily="34" charset="-127"/>
                <a:ea typeface="Cafe24 Ssurround OTF Bold" panose="020F0800000000000000" pitchFamily="34" charset="-127"/>
              </a:rPr>
              <a:t>The end</a:t>
            </a:r>
            <a:endParaRPr kumimoji="1" lang="ko-KR" altLang="en-US" sz="4000" dirty="0">
              <a:latin typeface="Cafe24 Ssurround OTF Bold" panose="020F0800000000000000" pitchFamily="34" charset="-127"/>
              <a:ea typeface="Cafe24 Ssurround OTF Bold" panose="020F0800000000000000" pitchFamily="34" charset="-127"/>
            </a:endParaRPr>
          </a:p>
        </p:txBody>
      </p:sp>
      <p:pic>
        <p:nvPicPr>
          <p:cNvPr id="3" name="Picture 2" descr="미피(Miffy) 배경화면 모음">
            <a:extLst>
              <a:ext uri="{FF2B5EF4-FFF2-40B4-BE49-F238E27FC236}">
                <a16:creationId xmlns:a16="http://schemas.microsoft.com/office/drawing/2014/main" id="{C2593B64-AFA6-5BC3-DB91-426C971F54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143" y1="56822" x2="37286" y2="74963"/>
                        <a14:foregroundMark x1="51000" y1="60120" x2="50598" y2="80748"/>
                        <a14:foregroundMark x1="41000" y1="68441" x2="39286" y2="79985"/>
                        <a14:foregroundMark x1="45143" y1="64018" x2="44714" y2="67541"/>
                        <a14:foregroundMark x1="40143" y1="52024" x2="40143" y2="62744"/>
                        <a14:foregroundMark x1="43429" y1="46327" x2="43857" y2="65367"/>
                        <a14:foregroundMark x1="28315" y1="55097" x2="31857" y2="65142"/>
                        <a14:foregroundMark x1="28154" y1="54641" x2="28315" y2="55097"/>
                        <a14:foregroundMark x1="25143" y1="46102" x2="27890" y2="53893"/>
                        <a14:foregroundMark x1="30143" y1="44153" x2="33429" y2="55547"/>
                        <a14:foregroundMark x1="46857" y1="44828" x2="48286" y2="61094"/>
                        <a14:foregroundMark x1="48286" y1="61094" x2="48429" y2="61169"/>
                        <a14:foregroundMark x1="64286" y1="69265" x2="53429" y2="69490"/>
                        <a14:foregroundMark x1="62286" y1="68666" x2="53429" y2="69040"/>
                        <a14:foregroundMark x1="64286" y1="69265" x2="55571" y2="68441"/>
                        <a14:foregroundMark x1="65143" y1="68216" x2="53857" y2="68666"/>
                        <a14:foregroundMark x1="21857" y1="72564" x2="29714" y2="71439"/>
                        <a14:backgroundMark x1="53000" y1="81784" x2="47571" y2="81934"/>
                        <a14:backgroundMark x1="27000" y1="55097" x2="27000" y2="55097"/>
                        <a14:backgroundMark x1="22857" y1="54348" x2="26714" y2="54948"/>
                        <a14:backgroundMark x1="24286" y1="55097" x2="26429" y2="55472"/>
                        <a14:backgroundMark x1="25571" y1="55322" x2="27000" y2="55472"/>
                        <a14:backgroundMark x1="25857" y1="55622" x2="27000" y2="54948"/>
                        <a14:backgroundMark x1="25857" y1="55472" x2="27286" y2="554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264" b="16299"/>
          <a:stretch/>
        </p:blipFill>
        <p:spPr bwMode="auto">
          <a:xfrm>
            <a:off x="1710552" y="927086"/>
            <a:ext cx="3855793" cy="444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7AC36E-7C2A-6DFA-2E63-6E2CAD517642}"/>
              </a:ext>
            </a:extLst>
          </p:cNvPr>
          <p:cNvSpPr txBox="1"/>
          <p:nvPr/>
        </p:nvSpPr>
        <p:spPr>
          <a:xfrm>
            <a:off x="4773958" y="2165484"/>
            <a:ext cx="509415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itchFamily="2" charset="2"/>
              <a:buChar char="§"/>
            </a:pPr>
            <a:r>
              <a:rPr kumimoji="1"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개발 목표</a:t>
            </a:r>
            <a:endParaRPr kumimoji="1" lang="en-US" altLang="ko-KR" sz="4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742950" indent="-742950">
              <a:buFont typeface="Wingdings" pitchFamily="2" charset="2"/>
              <a:buChar char="§"/>
            </a:pPr>
            <a:r>
              <a:rPr kumimoji="1" lang="en-US" altLang="ko-KR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Modeling </a:t>
            </a:r>
            <a:r>
              <a:rPr kumimoji="1"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구현</a:t>
            </a:r>
            <a:endParaRPr kumimoji="1" lang="en-US" altLang="ko-KR" sz="4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742950" indent="-742950">
              <a:buFont typeface="Wingdings" pitchFamily="2" charset="2"/>
              <a:buChar char="§"/>
            </a:pPr>
            <a:r>
              <a:rPr kumimoji="1" lang="en-US" altLang="ko-KR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Texture</a:t>
            </a:r>
            <a:r>
              <a:rPr kumimoji="1"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 구현</a:t>
            </a:r>
            <a:endParaRPr kumimoji="1" lang="en-US" altLang="ko-KR" sz="4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742950" indent="-742950">
              <a:buFont typeface="Wingdings" pitchFamily="2" charset="2"/>
              <a:buChar char="§"/>
            </a:pPr>
            <a:r>
              <a:rPr kumimoji="1"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기능 구현</a:t>
            </a:r>
            <a:endParaRPr kumimoji="1" lang="en-US" altLang="ko-KR" sz="4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742950" indent="-742950">
              <a:buFont typeface="Wingdings" pitchFamily="2" charset="2"/>
              <a:buChar char="§"/>
            </a:pPr>
            <a:endParaRPr kumimoji="1" lang="en-US" altLang="ko-KR" sz="4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742950" indent="-742950">
              <a:buFont typeface="Wingdings" pitchFamily="2" charset="2"/>
              <a:buChar char="§"/>
            </a:pPr>
            <a:endParaRPr kumimoji="1" lang="en-US" altLang="ko-KR" sz="4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8" name="Picture 2" descr="미피(Miffy) 배경화면 모음">
            <a:extLst>
              <a:ext uri="{FF2B5EF4-FFF2-40B4-BE49-F238E27FC236}">
                <a16:creationId xmlns:a16="http://schemas.microsoft.com/office/drawing/2014/main" id="{755B52AC-D3A0-A7AC-9AAA-9295A4D11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143" y1="56822" x2="37286" y2="74963"/>
                        <a14:foregroundMark x1="51000" y1="60120" x2="50598" y2="80748"/>
                        <a14:foregroundMark x1="41000" y1="68441" x2="39286" y2="79985"/>
                        <a14:foregroundMark x1="45143" y1="64018" x2="44714" y2="67541"/>
                        <a14:foregroundMark x1="40143" y1="52024" x2="40143" y2="62744"/>
                        <a14:foregroundMark x1="43429" y1="46327" x2="43857" y2="65367"/>
                        <a14:foregroundMark x1="28315" y1="55097" x2="31857" y2="65142"/>
                        <a14:foregroundMark x1="28154" y1="54641" x2="28315" y2="55097"/>
                        <a14:foregroundMark x1="25143" y1="46102" x2="27890" y2="53893"/>
                        <a14:foregroundMark x1="30143" y1="44153" x2="33429" y2="55547"/>
                        <a14:foregroundMark x1="46857" y1="44828" x2="48286" y2="61094"/>
                        <a14:foregroundMark x1="48286" y1="61094" x2="48429" y2="61169"/>
                        <a14:foregroundMark x1="64286" y1="69265" x2="53429" y2="69490"/>
                        <a14:foregroundMark x1="62286" y1="68666" x2="53429" y2="69040"/>
                        <a14:foregroundMark x1="64286" y1="69265" x2="55571" y2="68441"/>
                        <a14:foregroundMark x1="65143" y1="68216" x2="53857" y2="68666"/>
                        <a14:foregroundMark x1="21857" y1="72564" x2="29714" y2="71439"/>
                        <a14:backgroundMark x1="53000" y1="81784" x2="47571" y2="81934"/>
                        <a14:backgroundMark x1="27000" y1="55097" x2="27000" y2="55097"/>
                        <a14:backgroundMark x1="22857" y1="54348" x2="26714" y2="54948"/>
                        <a14:backgroundMark x1="24286" y1="55097" x2="26429" y2="55472"/>
                        <a14:backgroundMark x1="25571" y1="55322" x2="27000" y2="55472"/>
                        <a14:backgroundMark x1="25857" y1="55622" x2="27000" y2="54948"/>
                        <a14:backgroundMark x1="25857" y1="55472" x2="27286" y2="554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264" b="16299"/>
          <a:stretch/>
        </p:blipFill>
        <p:spPr bwMode="auto">
          <a:xfrm>
            <a:off x="517641" y="817115"/>
            <a:ext cx="3855793" cy="444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5870E-0D94-BD0C-4244-97107C6E8490}"/>
              </a:ext>
            </a:extLst>
          </p:cNvPr>
          <p:cNvSpPr txBox="1"/>
          <p:nvPr/>
        </p:nvSpPr>
        <p:spPr>
          <a:xfrm>
            <a:off x="431861" y="352474"/>
            <a:ext cx="29100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목차</a:t>
            </a:r>
            <a:endParaRPr kumimoji="1" lang="en-US" altLang="ko-KR" sz="4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898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68E1E3-610A-F70F-52F0-904FE685DFFB}"/>
              </a:ext>
            </a:extLst>
          </p:cNvPr>
          <p:cNvSpPr txBox="1"/>
          <p:nvPr/>
        </p:nvSpPr>
        <p:spPr>
          <a:xfrm>
            <a:off x="2033308" y="1561124"/>
            <a:ext cx="8125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OpenGL</a:t>
            </a:r>
            <a:r>
              <a:rPr kumimoji="1" lang="ko-KR" altLang="en-US" sz="2400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모델링 함수를 이용하여 어린 시절 추억의 캐릭터 </a:t>
            </a:r>
            <a:r>
              <a:rPr kumimoji="1" lang="en-US" altLang="ko-KR" sz="2400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‘</a:t>
            </a:r>
            <a:r>
              <a:rPr kumimoji="1" lang="ko-KR" altLang="en-US" sz="2400" dirty="0" err="1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미피</a:t>
            </a:r>
            <a:r>
              <a:rPr kumimoji="1" lang="en-US" altLang="ko-KR" sz="2400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’</a:t>
            </a:r>
            <a:r>
              <a:rPr kumimoji="1" lang="ko-KR" altLang="en-US" sz="2400" dirty="0" err="1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를</a:t>
            </a:r>
            <a:r>
              <a:rPr kumimoji="1" lang="ko-KR" altLang="en-US" sz="2400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</a:t>
            </a:r>
            <a:r>
              <a:rPr kumimoji="1" lang="en-US" altLang="ko-KR" sz="2400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3D</a:t>
            </a:r>
            <a:r>
              <a:rPr kumimoji="1" lang="ko-KR" altLang="en-US" sz="2400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캐릭터로 모델링 해 보았습니다</a:t>
            </a:r>
            <a:r>
              <a:rPr kumimoji="1" lang="en-US" altLang="ko-KR" sz="2400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.</a:t>
            </a:r>
            <a:r>
              <a:rPr kumimoji="1" lang="ko-KR" altLang="en-US" sz="2400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7441F-B8C8-664D-6870-8D3BD6AD8AEA}"/>
              </a:ext>
            </a:extLst>
          </p:cNvPr>
          <p:cNvSpPr txBox="1"/>
          <p:nvPr/>
        </p:nvSpPr>
        <p:spPr>
          <a:xfrm>
            <a:off x="431861" y="352474"/>
            <a:ext cx="29100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개발 목표</a:t>
            </a:r>
            <a:endParaRPr kumimoji="1" lang="en-US" altLang="ko-KR" sz="4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1EAA0A-9EB3-A187-2319-9A6E4035E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87"/>
          <a:stretch/>
        </p:blipFill>
        <p:spPr>
          <a:xfrm>
            <a:off x="6334538" y="2733464"/>
            <a:ext cx="2024233" cy="29119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A62149-1340-965F-295A-16BA0B52C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87" b="10773"/>
          <a:stretch/>
        </p:blipFill>
        <p:spPr>
          <a:xfrm>
            <a:off x="3608388" y="2733463"/>
            <a:ext cx="2249075" cy="29119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E57816-DD55-A97D-780A-86D537560A36}"/>
              </a:ext>
            </a:extLst>
          </p:cNvPr>
          <p:cNvSpPr txBox="1"/>
          <p:nvPr/>
        </p:nvSpPr>
        <p:spPr>
          <a:xfrm>
            <a:off x="4694130" y="5821698"/>
            <a:ext cx="2803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&lt;</a:t>
            </a:r>
            <a:r>
              <a:rPr kumimoji="1" lang="ko-KR" altLang="en-US" sz="1600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참고한 이미지들</a:t>
            </a:r>
            <a:r>
              <a:rPr kumimoji="1" lang="en-US" altLang="ko-KR" sz="1600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&gt;</a:t>
            </a:r>
            <a:endParaRPr kumimoji="1" lang="ko-KR" altLang="en-US" sz="1600" dirty="0"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661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E7441F-B8C8-664D-6870-8D3BD6AD8AEA}"/>
              </a:ext>
            </a:extLst>
          </p:cNvPr>
          <p:cNvSpPr txBox="1"/>
          <p:nvPr/>
        </p:nvSpPr>
        <p:spPr>
          <a:xfrm>
            <a:off x="497174" y="319817"/>
            <a:ext cx="7460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Modeling </a:t>
            </a:r>
            <a:r>
              <a:rPr kumimoji="1"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구현 </a:t>
            </a:r>
            <a:r>
              <a:rPr kumimoji="1" lang="en-US" altLang="ko-KR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 구</a:t>
            </a:r>
            <a:r>
              <a:rPr kumimoji="1" lang="en-US" altLang="ko-KR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 타원</a:t>
            </a:r>
            <a:endParaRPr kumimoji="1" lang="en-US" altLang="ko-KR" sz="4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3" name="한쪽 모서리가 둥근 사각형 12">
            <a:extLst>
              <a:ext uri="{FF2B5EF4-FFF2-40B4-BE49-F238E27FC236}">
                <a16:creationId xmlns:a16="http://schemas.microsoft.com/office/drawing/2014/main" id="{62445CBF-F92F-8A75-5823-01CE87D8A05E}"/>
              </a:ext>
            </a:extLst>
          </p:cNvPr>
          <p:cNvSpPr/>
          <p:nvPr/>
        </p:nvSpPr>
        <p:spPr>
          <a:xfrm>
            <a:off x="1620010" y="1580026"/>
            <a:ext cx="8951982" cy="1906240"/>
          </a:xfrm>
          <a:prstGeom prst="round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9B2393"/>
                </a:solidFill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</a:t>
            </a:r>
            <a:r>
              <a:rPr lang="en" altLang="ko-KR" sz="2000" b="1" dirty="0">
                <a:solidFill>
                  <a:srgbClr val="9B2393"/>
                </a:solidFill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void</a:t>
            </a:r>
            <a:r>
              <a:rPr lang="en" altLang="ko-KR" sz="2000" dirty="0">
                <a:solidFill>
                  <a:srgbClr val="0F68A0"/>
                </a:solidFill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</a:t>
            </a:r>
            <a:r>
              <a:rPr lang="en" altLang="ko-KR" sz="2000" dirty="0" err="1">
                <a:solidFill>
                  <a:srgbClr val="0F67A1"/>
                </a:solidFill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createSphere</a:t>
            </a:r>
            <a:r>
              <a:rPr lang="en" altLang="ko-KR" sz="2000" dirty="0">
                <a:solidFill>
                  <a:srgbClr val="0F68A0"/>
                </a:solidFill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(</a:t>
            </a:r>
            <a:r>
              <a:rPr lang="en" altLang="ko-KR" sz="2000" dirty="0" err="1">
                <a:solidFill>
                  <a:srgbClr val="3900A0"/>
                </a:solidFill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GLfloat</a:t>
            </a:r>
            <a:r>
              <a:rPr lang="en" altLang="ko-KR" sz="2000" dirty="0">
                <a:solidFill>
                  <a:srgbClr val="0F68A0"/>
                </a:solidFill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);</a:t>
            </a:r>
          </a:p>
          <a:p>
            <a:r>
              <a:rPr lang="ko-KR" altLang="en-US" dirty="0">
                <a:solidFill>
                  <a:srgbClr val="0F68A0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 </a:t>
            </a:r>
            <a:r>
              <a:rPr lang="en-US" altLang="ko-KR" dirty="0">
                <a:solidFill>
                  <a:srgbClr val="0F68A0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-</a:t>
            </a:r>
            <a:r>
              <a:rPr lang="ko-KR" altLang="en-US" dirty="0">
                <a:solidFill>
                  <a:srgbClr val="0F68A0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gluSphere</a:t>
            </a:r>
            <a:r>
              <a:rPr lang="en-US" altLang="ko-KR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() </a:t>
            </a:r>
            <a:r>
              <a:rPr lang="ko-KR" altLang="en-US" dirty="0" err="1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를</a:t>
            </a:r>
            <a:r>
              <a:rPr lang="ko-KR" altLang="en-US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이용하여 </a:t>
            </a:r>
            <a:r>
              <a:rPr lang="ko-KR" altLang="en-US" b="1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구</a:t>
            </a:r>
            <a:r>
              <a:rPr lang="ko-KR" altLang="en-US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를 그립니다</a:t>
            </a:r>
            <a:r>
              <a:rPr lang="en-US" altLang="ko-KR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 </a:t>
            </a:r>
            <a:r>
              <a:rPr lang="en-US" altLang="ko-KR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glScalef</a:t>
            </a:r>
            <a:r>
              <a:rPr lang="en-US" altLang="ko-KR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()</a:t>
            </a:r>
            <a:r>
              <a:rPr lang="ko-KR" altLang="en-US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를</a:t>
            </a:r>
            <a:r>
              <a:rPr lang="ko-KR" altLang="en-US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이용하여 타원으로 만들어줍니다</a:t>
            </a:r>
            <a:r>
              <a:rPr lang="en-US" altLang="ko-KR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chemeClr val="tx1"/>
              </a:solidFill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0506A3-811E-1D8E-4A0D-9B34D220DDC0}"/>
              </a:ext>
            </a:extLst>
          </p:cNvPr>
          <p:cNvSpPr txBox="1"/>
          <p:nvPr/>
        </p:nvSpPr>
        <p:spPr>
          <a:xfrm>
            <a:off x="2207832" y="29400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어깨</a:t>
            </a:r>
            <a:r>
              <a:rPr lang="en-US" altLang="ko-KR" sz="1800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,</a:t>
            </a:r>
            <a:r>
              <a:rPr lang="ko-KR" altLang="en-US" sz="1800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손</a:t>
            </a:r>
            <a:r>
              <a:rPr lang="en-US" altLang="ko-KR" sz="1800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,</a:t>
            </a:r>
            <a:r>
              <a:rPr lang="ko-KR" altLang="en-US" sz="1800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발</a:t>
            </a:r>
            <a:r>
              <a:rPr lang="en-US" altLang="ko-KR" sz="1800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,</a:t>
            </a:r>
            <a:r>
              <a:rPr lang="ko-KR" altLang="en-US" sz="1800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머리</a:t>
            </a:r>
            <a:r>
              <a:rPr lang="en-US" altLang="ko-KR" sz="1800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,</a:t>
            </a:r>
            <a:r>
              <a:rPr lang="ko-KR" altLang="en-US" sz="1800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눈</a:t>
            </a:r>
            <a:r>
              <a:rPr lang="en-US" altLang="ko-KR" sz="1800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,</a:t>
            </a:r>
            <a:r>
              <a:rPr lang="ko-KR" altLang="en-US" sz="1800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귀</a:t>
            </a:r>
            <a:r>
              <a:rPr lang="en-US" altLang="ko-KR" sz="1800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,</a:t>
            </a:r>
            <a:r>
              <a:rPr lang="ko-KR" altLang="en-US" sz="1800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풍선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978612-545D-F64C-97A3-D984B125D40F}"/>
              </a:ext>
            </a:extLst>
          </p:cNvPr>
          <p:cNvSpPr txBox="1"/>
          <p:nvPr/>
        </p:nvSpPr>
        <p:spPr>
          <a:xfrm>
            <a:off x="1772402" y="2962305"/>
            <a:ext cx="5660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➡️ </a:t>
            </a:r>
            <a:endParaRPr lang="ko-KR" altLang="en-US" sz="2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2C95437-517B-3A5E-53F7-44A8BF20D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658" y="3949491"/>
            <a:ext cx="2803061" cy="226053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B21E74B-571A-E253-549A-D6337EAC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70" y="3949491"/>
            <a:ext cx="2642980" cy="226053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1945742-CA3D-BB05-EF35-2607DD8CB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74" y="3943280"/>
            <a:ext cx="4533488" cy="226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44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E7441F-B8C8-664D-6870-8D3BD6AD8AEA}"/>
              </a:ext>
            </a:extLst>
          </p:cNvPr>
          <p:cNvSpPr txBox="1"/>
          <p:nvPr/>
        </p:nvSpPr>
        <p:spPr>
          <a:xfrm>
            <a:off x="497174" y="319817"/>
            <a:ext cx="6306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Modeling </a:t>
            </a:r>
            <a:r>
              <a:rPr kumimoji="1"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구현 </a:t>
            </a:r>
            <a:r>
              <a:rPr kumimoji="1" lang="en-US" altLang="ko-KR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 원기둥</a:t>
            </a:r>
            <a:endParaRPr kumimoji="1" lang="en-US" altLang="ko-KR" sz="4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076F34E-2B24-C689-BA3B-54CD6EFFB519}"/>
              </a:ext>
            </a:extLst>
          </p:cNvPr>
          <p:cNvGrpSpPr/>
          <p:nvPr/>
        </p:nvGrpSpPr>
        <p:grpSpPr>
          <a:xfrm>
            <a:off x="2693434" y="1676710"/>
            <a:ext cx="8951984" cy="4564490"/>
            <a:chOff x="1030216" y="1611870"/>
            <a:chExt cx="8951984" cy="4564490"/>
          </a:xfrm>
        </p:grpSpPr>
        <p:sp>
          <p:nvSpPr>
            <p:cNvPr id="8" name="한쪽 모서리가 둥근 사각형 7">
              <a:extLst>
                <a:ext uri="{FF2B5EF4-FFF2-40B4-BE49-F238E27FC236}">
                  <a16:creationId xmlns:a16="http://schemas.microsoft.com/office/drawing/2014/main" id="{DFB39AF7-7920-59FD-D2F8-DBF8ECB9040E}"/>
                </a:ext>
              </a:extLst>
            </p:cNvPr>
            <p:cNvSpPr/>
            <p:nvPr/>
          </p:nvSpPr>
          <p:spPr>
            <a:xfrm>
              <a:off x="1030216" y="1611870"/>
              <a:ext cx="8951983" cy="1186543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>
                  <a:solidFill>
                    <a:srgbClr val="9B2393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</a:t>
              </a:r>
              <a:r>
                <a:rPr lang="en" altLang="ko-KR" b="1" dirty="0">
                  <a:solidFill>
                    <a:srgbClr val="9B2393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void</a:t>
              </a:r>
              <a:r>
                <a:rPr lang="en" altLang="ko-KR" dirty="0">
                  <a:solidFill>
                    <a:srgbClr val="3900A0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</a:t>
              </a:r>
              <a:r>
                <a:rPr lang="en" altLang="ko-KR" dirty="0" err="1">
                  <a:solidFill>
                    <a:srgbClr val="0F68A0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createCircle</a:t>
              </a:r>
              <a:r>
                <a:rPr lang="en" altLang="ko-KR" dirty="0">
                  <a:solidFill>
                    <a:srgbClr val="3900A0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(</a:t>
              </a:r>
              <a:r>
                <a:rPr lang="en" altLang="ko-KR" dirty="0" err="1">
                  <a:solidFill>
                    <a:srgbClr val="3900A0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GLfloat</a:t>
              </a:r>
              <a:r>
                <a:rPr lang="en" altLang="ko-KR" dirty="0">
                  <a:solidFill>
                    <a:srgbClr val="3900A0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, </a:t>
              </a:r>
              <a:r>
                <a:rPr lang="en" altLang="ko-KR" dirty="0" err="1">
                  <a:solidFill>
                    <a:srgbClr val="3900A0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GLfloat</a:t>
              </a:r>
              <a:r>
                <a:rPr lang="en" altLang="ko-KR" dirty="0">
                  <a:solidFill>
                    <a:srgbClr val="3900A0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, </a:t>
              </a:r>
              <a:r>
                <a:rPr lang="en" altLang="ko-KR" dirty="0" err="1">
                  <a:solidFill>
                    <a:srgbClr val="3900A0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GLfloat</a:t>
              </a:r>
              <a:r>
                <a:rPr lang="en" altLang="ko-KR" dirty="0">
                  <a:solidFill>
                    <a:srgbClr val="3900A0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);</a:t>
              </a:r>
            </a:p>
            <a:p>
              <a:r>
                <a:rPr lang="ko-KR" altLang="en-US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 </a:t>
              </a:r>
              <a:r>
                <a:rPr lang="en-US" altLang="ko-KR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-</a:t>
              </a:r>
              <a:r>
                <a:rPr lang="ko-KR" altLang="en-US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GL_TRIANGLE_FAN</a:t>
              </a:r>
              <a:r>
                <a:rPr lang="ko-KR" altLang="en-US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을 이용해</a:t>
              </a:r>
              <a:r>
                <a:rPr lang="en-US" altLang="ko-KR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  <a:sym typeface="Wingdings" pitchFamily="2" charset="2"/>
                </a:rPr>
                <a:t>원기둥의 윗면과 밑면의 원을 만듭니다</a:t>
              </a:r>
              <a:r>
                <a:rPr lang="en-US" altLang="ko-KR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  <a:sym typeface="Wingdings" pitchFamily="2" charset="2"/>
                </a:rPr>
                <a:t>.</a:t>
              </a:r>
            </a:p>
          </p:txBody>
        </p:sp>
        <p:sp>
          <p:nvSpPr>
            <p:cNvPr id="9" name="한쪽 모서리가 둥근 사각형 8">
              <a:extLst>
                <a:ext uri="{FF2B5EF4-FFF2-40B4-BE49-F238E27FC236}">
                  <a16:creationId xmlns:a16="http://schemas.microsoft.com/office/drawing/2014/main" id="{48C6424E-8F6C-4BFA-F49B-6BA1CD3F3C32}"/>
                </a:ext>
              </a:extLst>
            </p:cNvPr>
            <p:cNvSpPr/>
            <p:nvPr/>
          </p:nvSpPr>
          <p:spPr>
            <a:xfrm>
              <a:off x="1030216" y="3091087"/>
              <a:ext cx="8951983" cy="1263200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>
                  <a:solidFill>
                    <a:srgbClr val="9B2393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</a:t>
              </a:r>
              <a:r>
                <a:rPr lang="en" altLang="ko-KR" b="1" dirty="0">
                  <a:solidFill>
                    <a:srgbClr val="9B2393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void</a:t>
              </a:r>
              <a:r>
                <a:rPr lang="en" altLang="ko-KR" dirty="0">
                  <a:solidFill>
                    <a:srgbClr val="3900A0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</a:t>
              </a:r>
              <a:r>
                <a:rPr lang="en" altLang="ko-KR" dirty="0" err="1">
                  <a:solidFill>
                    <a:srgbClr val="0F68A0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createCylinder</a:t>
              </a:r>
              <a:r>
                <a:rPr lang="en" altLang="ko-KR" dirty="0">
                  <a:solidFill>
                    <a:srgbClr val="3900A0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(</a:t>
              </a:r>
              <a:r>
                <a:rPr lang="en" altLang="ko-KR" dirty="0" err="1">
                  <a:solidFill>
                    <a:srgbClr val="3900A0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GLfloat,GLfloat,GLfloat</a:t>
              </a:r>
              <a:r>
                <a:rPr lang="en" altLang="ko-KR" dirty="0">
                  <a:solidFill>
                    <a:srgbClr val="3900A0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);</a:t>
              </a:r>
              <a:endParaRPr lang="en-US" altLang="ko-KR" dirty="0">
                <a:solidFill>
                  <a:srgbClr val="3900A0"/>
                </a:solidFill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</a:endParaRPr>
            </a:p>
            <a:p>
              <a:r>
                <a:rPr lang="ko-KR" altLang="en-US" dirty="0">
                  <a:solidFill>
                    <a:schemeClr val="tx1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 </a:t>
              </a:r>
              <a:r>
                <a:rPr lang="en-US" altLang="ko-KR" dirty="0">
                  <a:solidFill>
                    <a:schemeClr val="tx1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-</a:t>
              </a:r>
              <a:r>
                <a:rPr lang="ko-KR" altLang="en-US" dirty="0">
                  <a:solidFill>
                    <a:schemeClr val="tx1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</a:t>
              </a:r>
              <a:r>
                <a:rPr lang="en" altLang="ko-KR" dirty="0" err="1">
                  <a:solidFill>
                    <a:schemeClr val="tx1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gluCylinder</a:t>
              </a:r>
              <a:r>
                <a:rPr lang="en-US" altLang="ko-KR" dirty="0">
                  <a:solidFill>
                    <a:schemeClr val="tx1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()</a:t>
              </a:r>
              <a:r>
                <a:rPr lang="ko-KR" altLang="en-US" dirty="0" err="1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를</a:t>
              </a:r>
              <a:r>
                <a:rPr lang="ko-KR" altLang="en-US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이용하여 </a:t>
              </a:r>
              <a:r>
                <a:rPr lang="ko-KR" altLang="en-US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  <a:sym typeface="Wingdings" pitchFamily="2" charset="2"/>
                </a:rPr>
                <a:t>원기둥을 만듭니다</a:t>
              </a:r>
              <a:r>
                <a:rPr lang="en-US" altLang="ko-KR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  <a:sym typeface="Wingdings" pitchFamily="2" charset="2"/>
                </a:rPr>
                <a:t>.</a:t>
              </a:r>
            </a:p>
            <a:p>
              <a:endParaRPr lang="en" altLang="ko-KR" dirty="0">
                <a:solidFill>
                  <a:srgbClr val="3900A0"/>
                </a:solidFill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</a:endParaRPr>
            </a:p>
          </p:txBody>
        </p:sp>
        <p:sp>
          <p:nvSpPr>
            <p:cNvPr id="13" name="한쪽 모서리가 둥근 사각형 12">
              <a:extLst>
                <a:ext uri="{FF2B5EF4-FFF2-40B4-BE49-F238E27FC236}">
                  <a16:creationId xmlns:a16="http://schemas.microsoft.com/office/drawing/2014/main" id="{62445CBF-F92F-8A75-5823-01CE87D8A05E}"/>
                </a:ext>
              </a:extLst>
            </p:cNvPr>
            <p:cNvSpPr/>
            <p:nvPr/>
          </p:nvSpPr>
          <p:spPr>
            <a:xfrm>
              <a:off x="1030218" y="4646961"/>
              <a:ext cx="8951982" cy="1481697"/>
            </a:xfrm>
            <a:prstGeom prst="round1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>
                  <a:solidFill>
                    <a:srgbClr val="9B2393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</a:t>
              </a:r>
              <a:r>
                <a:rPr lang="en" altLang="ko-KR" b="1" dirty="0">
                  <a:solidFill>
                    <a:srgbClr val="9B2393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void</a:t>
              </a:r>
              <a:r>
                <a:rPr lang="en" altLang="ko-KR" dirty="0">
                  <a:solidFill>
                    <a:srgbClr val="3900A0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</a:t>
              </a:r>
              <a:r>
                <a:rPr lang="en" altLang="ko-KR" dirty="0" err="1">
                  <a:solidFill>
                    <a:srgbClr val="0F68A0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createCylinder_tex</a:t>
              </a:r>
              <a:r>
                <a:rPr lang="en" altLang="ko-KR" dirty="0">
                  <a:solidFill>
                    <a:srgbClr val="3900A0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(</a:t>
              </a:r>
              <a:r>
                <a:rPr lang="en" altLang="ko-KR" dirty="0" err="1">
                  <a:solidFill>
                    <a:srgbClr val="3900A0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GLfloat,GLfloat,GLfloat</a:t>
              </a:r>
              <a:r>
                <a:rPr lang="en" altLang="ko-KR" dirty="0">
                  <a:solidFill>
                    <a:srgbClr val="3900A0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, </a:t>
              </a:r>
              <a:r>
                <a:rPr lang="en" altLang="ko-KR" b="1" dirty="0">
                  <a:solidFill>
                    <a:srgbClr val="9B2393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int</a:t>
              </a:r>
              <a:r>
                <a:rPr lang="en" altLang="ko-KR" dirty="0">
                  <a:solidFill>
                    <a:srgbClr val="3900A0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, </a:t>
              </a:r>
              <a:r>
                <a:rPr lang="en" altLang="ko-KR" b="1" dirty="0">
                  <a:solidFill>
                    <a:srgbClr val="9B2393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int</a:t>
              </a:r>
              <a:r>
                <a:rPr lang="en" altLang="ko-KR" dirty="0">
                  <a:solidFill>
                    <a:srgbClr val="3900A0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);</a:t>
              </a:r>
            </a:p>
            <a:p>
              <a:r>
                <a:rPr lang="ko-KR" altLang="en-US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  <a:sym typeface="Wingdings" pitchFamily="2" charset="2"/>
                </a:rPr>
                <a:t>  </a:t>
              </a:r>
              <a:r>
                <a:rPr lang="en-US" altLang="ko-KR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  <a:sym typeface="Wingdings" pitchFamily="2" charset="2"/>
                </a:rPr>
                <a:t>-</a:t>
              </a:r>
              <a:r>
                <a:rPr lang="ko-KR" altLang="en-US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  <a:sym typeface="Wingdings" pitchFamily="2" charset="2"/>
                </a:rPr>
                <a:t> </a:t>
              </a:r>
              <a:r>
                <a:rPr lang="en" altLang="ko-KR" dirty="0" err="1">
                  <a:solidFill>
                    <a:schemeClr val="tx1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gluCylinder</a:t>
              </a:r>
              <a:r>
                <a:rPr lang="en-US" altLang="ko-KR" dirty="0">
                  <a:solidFill>
                    <a:schemeClr val="tx1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()</a:t>
              </a:r>
              <a:r>
                <a:rPr lang="ko-KR" altLang="en-US" dirty="0" err="1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를</a:t>
              </a:r>
              <a:r>
                <a:rPr lang="ko-KR" altLang="en-US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이용하여</a:t>
              </a:r>
              <a:r>
                <a:rPr lang="ko-KR" altLang="en-US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  <a:sym typeface="Wingdings" pitchFamily="2" charset="2"/>
                </a:rPr>
                <a:t> 원기둥을 만들고 </a:t>
              </a:r>
              <a:r>
                <a:rPr lang="en" altLang="ko-KR" dirty="0" err="1">
                  <a:solidFill>
                    <a:schemeClr val="tx1"/>
                  </a:solidFill>
                  <a:effectLst/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glBindTexture</a:t>
              </a:r>
              <a:r>
                <a:rPr lang="en-US" altLang="ko-KR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  <a:sym typeface="Wingdings" pitchFamily="2" charset="2"/>
                </a:rPr>
                <a:t>()</a:t>
              </a:r>
              <a:r>
                <a:rPr lang="ko-KR" altLang="en-US" dirty="0" err="1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  <a:sym typeface="Wingdings" pitchFamily="2" charset="2"/>
                </a:rPr>
                <a:t>를</a:t>
              </a:r>
              <a:r>
                <a:rPr lang="ko-KR" altLang="en-US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  <a:sym typeface="Wingdings" pitchFamily="2" charset="2"/>
                </a:rPr>
                <a:t> 이용하여 </a:t>
              </a:r>
              <a:endParaRPr lang="en-US" altLang="ko-KR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  <a:sym typeface="Wingdings" pitchFamily="2" charset="2"/>
              </a:endParaRPr>
            </a:p>
            <a:p>
              <a:r>
                <a:rPr lang="ko-KR" altLang="en-US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  <a:sym typeface="Wingdings" pitchFamily="2" charset="2"/>
                </a:rPr>
                <a:t>     원기둥의 윗면과 밑면의 텍스처를 입혀줍니다</a:t>
              </a:r>
              <a:r>
                <a:rPr lang="en-US" altLang="ko-KR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  <a:sym typeface="Wingdings" pitchFamily="2" charset="2"/>
                </a:rPr>
                <a:t>.</a:t>
              </a:r>
              <a:endParaRPr lang="en-US" altLang="ko-KR" dirty="0">
                <a:solidFill>
                  <a:schemeClr val="tx1"/>
                </a:solidFill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  <a:sym typeface="Wingdings" pitchFamily="2" charset="2"/>
              </a:endParaRPr>
            </a:p>
            <a:p>
              <a:endParaRPr lang="en" altLang="ko-KR" dirty="0">
                <a:solidFill>
                  <a:srgbClr val="0F68A0"/>
                </a:solidFill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335A59-8CBD-0712-60A3-6FA4AFE8218A}"/>
                </a:ext>
              </a:extLst>
            </p:cNvPr>
            <p:cNvSpPr txBox="1"/>
            <p:nvPr/>
          </p:nvSpPr>
          <p:spPr>
            <a:xfrm>
              <a:off x="1596270" y="3926339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팔</a:t>
              </a:r>
              <a:r>
                <a:rPr lang="en-US" altLang="ko-KR" sz="18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,</a:t>
              </a:r>
              <a:r>
                <a:rPr lang="ko-KR" altLang="en-US" sz="18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몸통</a:t>
              </a:r>
              <a:r>
                <a:rPr lang="en-US" altLang="ko-KR" sz="18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,</a:t>
              </a:r>
              <a:r>
                <a:rPr lang="ko-KR" altLang="en-US" sz="18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입</a:t>
              </a:r>
              <a:r>
                <a:rPr lang="en-US" altLang="ko-KR" sz="18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,</a:t>
              </a:r>
              <a:r>
                <a:rPr lang="ko-KR" altLang="en-US" sz="18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풍선 줄</a:t>
              </a:r>
              <a:r>
                <a:rPr lang="en-US" altLang="ko-KR" sz="18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,</a:t>
              </a:r>
              <a:r>
                <a:rPr lang="ko-KR" altLang="en-US" sz="18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풍선 꼭지</a:t>
              </a:r>
              <a:endParaRPr lang="en-US" altLang="ko-KR" sz="1800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B5909F-0EBC-B76B-DAFA-653F34F4702E}"/>
                </a:ext>
              </a:extLst>
            </p:cNvPr>
            <p:cNvSpPr txBox="1"/>
            <p:nvPr/>
          </p:nvSpPr>
          <p:spPr>
            <a:xfrm>
              <a:off x="1160840" y="3937672"/>
              <a:ext cx="5660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➡️ </a:t>
              </a:r>
              <a:endParaRPr lang="ko-KR" altLang="en-US" sz="2400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0506A3-811E-1D8E-4A0D-9B34D220DDC0}"/>
                </a:ext>
              </a:extLst>
            </p:cNvPr>
            <p:cNvSpPr txBox="1"/>
            <p:nvPr/>
          </p:nvSpPr>
          <p:spPr>
            <a:xfrm>
              <a:off x="1596270" y="5692445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어깨</a:t>
              </a:r>
              <a:r>
                <a:rPr lang="en-US" altLang="ko-KR" sz="18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,</a:t>
              </a:r>
              <a:r>
                <a:rPr lang="ko-KR" altLang="en-US" sz="18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손</a:t>
              </a:r>
              <a:r>
                <a:rPr lang="en-US" altLang="ko-KR" sz="18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,</a:t>
              </a:r>
              <a:r>
                <a:rPr lang="ko-KR" altLang="en-US" sz="18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발</a:t>
              </a:r>
              <a:r>
                <a:rPr lang="en-US" altLang="ko-KR" sz="18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,</a:t>
              </a:r>
              <a:r>
                <a:rPr lang="ko-KR" altLang="en-US" sz="18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머리</a:t>
              </a:r>
              <a:r>
                <a:rPr lang="en-US" altLang="ko-KR" sz="18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,</a:t>
              </a:r>
              <a:r>
                <a:rPr lang="ko-KR" altLang="en-US" sz="18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눈</a:t>
              </a:r>
              <a:r>
                <a:rPr lang="en-US" altLang="ko-KR" sz="18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,</a:t>
              </a:r>
              <a:r>
                <a:rPr lang="ko-KR" altLang="en-US" sz="18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귀</a:t>
              </a:r>
              <a:r>
                <a:rPr lang="en-US" altLang="ko-KR" sz="18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,</a:t>
              </a:r>
              <a:r>
                <a:rPr lang="ko-KR" altLang="en-US" sz="18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 풍선</a:t>
              </a:r>
              <a:endParaRPr kumimoji="1" lang="ko-KR" altLang="en-US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978612-545D-F64C-97A3-D984B125D40F}"/>
                </a:ext>
              </a:extLst>
            </p:cNvPr>
            <p:cNvSpPr txBox="1"/>
            <p:nvPr/>
          </p:nvSpPr>
          <p:spPr>
            <a:xfrm>
              <a:off x="1160840" y="5714695"/>
              <a:ext cx="5660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chemeClr val="tx1"/>
                  </a:solidFill>
                  <a:latin typeface="Cafe24 Ssurround air OTF Light" panose="020F0300000000000000" pitchFamily="34" charset="-127"/>
                  <a:ea typeface="Cafe24 Ssurround air OTF Light" panose="020F0300000000000000" pitchFamily="34" charset="-127"/>
                </a:rPr>
                <a:t>➡️ </a:t>
              </a:r>
              <a:endParaRPr lang="ko-KR" altLang="en-US" sz="2400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041ADE4-59B6-DE45-C5BA-37C788460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7" y="1468388"/>
            <a:ext cx="2125323" cy="160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98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E7441F-B8C8-664D-6870-8D3BD6AD8AEA}"/>
              </a:ext>
            </a:extLst>
          </p:cNvPr>
          <p:cNvSpPr txBox="1"/>
          <p:nvPr/>
        </p:nvSpPr>
        <p:spPr>
          <a:xfrm>
            <a:off x="497174" y="319817"/>
            <a:ext cx="7460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Texture</a:t>
            </a:r>
            <a:r>
              <a:rPr kumimoji="1"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 구현 </a:t>
            </a:r>
            <a:r>
              <a:rPr kumimoji="1" lang="en-US" altLang="ko-KR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 이미지 로딩</a:t>
            </a:r>
            <a:endParaRPr kumimoji="1" lang="en-US" altLang="ko-KR" sz="4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3" name="한쪽 모서리가 둥근 사각형 12">
            <a:extLst>
              <a:ext uri="{FF2B5EF4-FFF2-40B4-BE49-F238E27FC236}">
                <a16:creationId xmlns:a16="http://schemas.microsoft.com/office/drawing/2014/main" id="{62445CBF-F92F-8A75-5823-01CE87D8A05E}"/>
              </a:ext>
            </a:extLst>
          </p:cNvPr>
          <p:cNvSpPr/>
          <p:nvPr/>
        </p:nvSpPr>
        <p:spPr>
          <a:xfrm>
            <a:off x="1031631" y="1179046"/>
            <a:ext cx="10128736" cy="2249953"/>
          </a:xfrm>
          <a:prstGeom prst="round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Mac </a:t>
            </a:r>
            <a:r>
              <a:rPr lang="ko-KR" altLang="en-US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환경에서 이미지 파일을 로드하기 위해 </a:t>
            </a:r>
            <a:r>
              <a:rPr lang="en-US" altLang="ko-KR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SOIL </a:t>
            </a:r>
            <a:r>
              <a:rPr lang="ko-KR" altLang="en-US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이라는 이미지 로딩 라이브러리 사용</a:t>
            </a:r>
            <a:endParaRPr lang="en-US" altLang="ko-KR" dirty="0">
              <a:solidFill>
                <a:schemeClr val="tx1"/>
              </a:solidFill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SOIL </a:t>
            </a:r>
            <a:r>
              <a:rPr lang="ko-KR" altLang="en-US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라이브러리 사용을 위해 다운 받은 관련 </a:t>
            </a:r>
            <a:r>
              <a:rPr lang="en-US" altLang="ko-KR" dirty="0" err="1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src</a:t>
            </a:r>
            <a:r>
              <a:rPr lang="ko-KR" altLang="en-US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파일을 프로젝트에 포함시킨 후</a:t>
            </a:r>
            <a:r>
              <a:rPr lang="en-US" altLang="ko-KR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“</a:t>
            </a:r>
            <a:r>
              <a:rPr lang="en-US" altLang="ko-KR" dirty="0" err="1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SOIL.h</a:t>
            </a:r>
            <a:r>
              <a:rPr lang="en-US" altLang="ko-KR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” </a:t>
            </a:r>
            <a:r>
              <a:rPr lang="ko-KR" altLang="en-US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헤더 파일을 </a:t>
            </a:r>
            <a:r>
              <a:rPr lang="en-US" altLang="ko-KR" dirty="0" err="1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main.cpp</a:t>
            </a:r>
            <a:r>
              <a:rPr lang="en-US" altLang="ko-KR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파일에 </a:t>
            </a:r>
            <a:r>
              <a:rPr lang="en-US" altLang="ko-KR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include</a:t>
            </a:r>
            <a:r>
              <a:rPr lang="ko-KR" altLang="en-US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합니다</a:t>
            </a:r>
            <a:r>
              <a:rPr lang="en-US" altLang="ko-KR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 </a:t>
            </a:r>
            <a:r>
              <a:rPr lang="en-US" altLang="ko-KR" dirty="0" err="1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SOIL_load_image</a:t>
            </a:r>
            <a:r>
              <a:rPr lang="en-US" altLang="ko-KR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함수를 통해 이미지를 불러올 수 있습니다</a:t>
            </a:r>
            <a:r>
              <a:rPr lang="en-US" altLang="ko-KR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2DDE59-E02D-01F5-8F8D-42A61AABD0A8}"/>
              </a:ext>
            </a:extLst>
          </p:cNvPr>
          <p:cNvSpPr txBox="1"/>
          <p:nvPr/>
        </p:nvSpPr>
        <p:spPr>
          <a:xfrm>
            <a:off x="1179315" y="13455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chemeClr val="tx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SOIL(Simple OpenGL Image Library)</a:t>
            </a:r>
            <a:endParaRPr kumimoji="1" lang="ko-KR" altLang="en-US" b="1" dirty="0">
              <a:solidFill>
                <a:schemeClr val="tx1"/>
              </a:solidFill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4C87D9-D49D-A343-06B5-5787F516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257" y="3604454"/>
            <a:ext cx="5676900" cy="1397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C6DF7BD-6711-0E15-EE72-CD01425780A0}"/>
              </a:ext>
            </a:extLst>
          </p:cNvPr>
          <p:cNvSpPr/>
          <p:nvPr/>
        </p:nvSpPr>
        <p:spPr>
          <a:xfrm>
            <a:off x="4506679" y="4665951"/>
            <a:ext cx="1768425" cy="3639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AD917D-F751-4AA2-D7E0-F6676E9B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8" y="3842420"/>
            <a:ext cx="2347757" cy="23922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75459F-E5D4-4338-9C49-37E56C8DD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257" y="5119642"/>
            <a:ext cx="7772400" cy="140564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731AA8-2ED6-CDDD-C683-2C2E14CD44C9}"/>
              </a:ext>
            </a:extLst>
          </p:cNvPr>
          <p:cNvSpPr/>
          <p:nvPr/>
        </p:nvSpPr>
        <p:spPr>
          <a:xfrm>
            <a:off x="6272342" y="5119642"/>
            <a:ext cx="5392789" cy="3639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942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E7441F-B8C8-664D-6870-8D3BD6AD8AEA}"/>
              </a:ext>
            </a:extLst>
          </p:cNvPr>
          <p:cNvSpPr txBox="1"/>
          <p:nvPr/>
        </p:nvSpPr>
        <p:spPr>
          <a:xfrm>
            <a:off x="497174" y="319817"/>
            <a:ext cx="50941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Texture</a:t>
            </a:r>
            <a:r>
              <a:rPr kumimoji="1"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 구현</a:t>
            </a:r>
            <a:endParaRPr kumimoji="1" lang="en-US" altLang="ko-KR" sz="4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 descr="레드, 오렌지이(가) 표시된 사진&#10;&#10;자동 생성된 설명">
            <a:extLst>
              <a:ext uri="{FF2B5EF4-FFF2-40B4-BE49-F238E27FC236}">
                <a16:creationId xmlns:a16="http://schemas.microsoft.com/office/drawing/2014/main" id="{8FAE22BC-7608-B310-709B-C64C0D883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202" y="4543932"/>
            <a:ext cx="1810955" cy="905478"/>
          </a:xfrm>
          <a:prstGeom prst="rect">
            <a:avLst/>
          </a:prstGeom>
        </p:spPr>
      </p:pic>
      <p:pic>
        <p:nvPicPr>
          <p:cNvPr id="7" name="그림 6" descr="노랑이(가) 표시된 사진&#10;&#10;자동 생성된 설명">
            <a:extLst>
              <a:ext uri="{FF2B5EF4-FFF2-40B4-BE49-F238E27FC236}">
                <a16:creationId xmlns:a16="http://schemas.microsoft.com/office/drawing/2014/main" id="{BC49E318-99B3-7D80-1107-00B411262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772" y="4543932"/>
            <a:ext cx="1810955" cy="905478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CFF94049-F773-42EE-A369-41E9EA003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062" y="4543932"/>
            <a:ext cx="1810955" cy="905478"/>
          </a:xfrm>
          <a:prstGeom prst="rect">
            <a:avLst/>
          </a:prstGeom>
        </p:spPr>
      </p:pic>
      <p:pic>
        <p:nvPicPr>
          <p:cNvPr id="11" name="그림 10" descr="디자인이(가) 표시된 사진&#10;&#10;자동 생성된 설명">
            <a:extLst>
              <a:ext uri="{FF2B5EF4-FFF2-40B4-BE49-F238E27FC236}">
                <a16:creationId xmlns:a16="http://schemas.microsoft.com/office/drawing/2014/main" id="{6C0D535F-B94C-69E8-0316-41B3969C0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173633" y="4543933"/>
            <a:ext cx="1810954" cy="905477"/>
          </a:xfrm>
          <a:prstGeom prst="rect">
            <a:avLst/>
          </a:prstGeom>
        </p:spPr>
      </p:pic>
      <p:pic>
        <p:nvPicPr>
          <p:cNvPr id="13" name="그림 12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3FBBB444-38F0-B324-437F-BF9E9986B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91" y="4543932"/>
            <a:ext cx="1810955" cy="905478"/>
          </a:xfrm>
          <a:prstGeom prst="rect">
            <a:avLst/>
          </a:prstGeom>
        </p:spPr>
      </p:pic>
      <p:pic>
        <p:nvPicPr>
          <p:cNvPr id="19" name="그림 18" descr="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13486179-E86B-7B40-9C74-D91455381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492" y="1089258"/>
            <a:ext cx="4742611" cy="32605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D5D2F6-04DC-94A9-13B1-1EF2C6799330}"/>
              </a:ext>
            </a:extLst>
          </p:cNvPr>
          <p:cNvSpPr txBox="1"/>
          <p:nvPr/>
        </p:nvSpPr>
        <p:spPr>
          <a:xfrm>
            <a:off x="721936" y="5498647"/>
            <a:ext cx="19414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1800" dirty="0">
                <a:solidFill>
                  <a:srgbClr val="643820"/>
                </a:solidFill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TEX_SKIN </a:t>
            </a:r>
          </a:p>
          <a:p>
            <a:pPr algn="ctr"/>
            <a:r>
              <a:rPr lang="en" altLang="ko-KR" sz="1800" dirty="0">
                <a:solidFill>
                  <a:srgbClr val="643820"/>
                </a:solidFill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TEX_FACE </a:t>
            </a:r>
          </a:p>
          <a:p>
            <a:pPr algn="ctr"/>
            <a:r>
              <a:rPr lang="en" altLang="ko-KR" sz="1800" dirty="0">
                <a:solidFill>
                  <a:srgbClr val="643820"/>
                </a:solidFill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TEX_EAR </a:t>
            </a:r>
          </a:p>
          <a:p>
            <a:pPr algn="ctr"/>
            <a:r>
              <a:rPr lang="en" altLang="ko-KR" sz="1800" dirty="0">
                <a:solidFill>
                  <a:srgbClr val="643820"/>
                </a:solidFill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TEX_FOOT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5021D1-C2F0-C5EA-C266-63E34B813EDA}"/>
              </a:ext>
            </a:extLst>
          </p:cNvPr>
          <p:cNvSpPr txBox="1"/>
          <p:nvPr/>
        </p:nvSpPr>
        <p:spPr>
          <a:xfrm>
            <a:off x="2917818" y="5757061"/>
            <a:ext cx="1941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1800" dirty="0">
                <a:solidFill>
                  <a:srgbClr val="643820"/>
                </a:solidFill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TEX_BLACK</a:t>
            </a:r>
            <a:endParaRPr lang="ko-KR" altLang="en-US" dirty="0"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9B5C75-85DA-77E4-B5B6-068F16D74A2F}"/>
              </a:ext>
            </a:extLst>
          </p:cNvPr>
          <p:cNvSpPr txBox="1"/>
          <p:nvPr/>
        </p:nvSpPr>
        <p:spPr>
          <a:xfrm>
            <a:off x="5103076" y="5769235"/>
            <a:ext cx="1941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1800" dirty="0">
                <a:solidFill>
                  <a:srgbClr val="643820"/>
                </a:solidFill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TEX_BODY</a:t>
            </a:r>
            <a:endParaRPr lang="ko-KR" altLang="en-US" dirty="0"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CFA3A0-49DD-B8D1-59B5-262DF67C03FC}"/>
              </a:ext>
            </a:extLst>
          </p:cNvPr>
          <p:cNvSpPr txBox="1"/>
          <p:nvPr/>
        </p:nvSpPr>
        <p:spPr>
          <a:xfrm>
            <a:off x="7298958" y="5769235"/>
            <a:ext cx="1941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1800" dirty="0">
                <a:solidFill>
                  <a:srgbClr val="643820"/>
                </a:solidFill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TEX_ARM</a:t>
            </a:r>
            <a:endParaRPr lang="ko-KR" altLang="en-US" dirty="0"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8E4820-E02E-FC08-12BF-21EF9BF937DB}"/>
              </a:ext>
            </a:extLst>
          </p:cNvPr>
          <p:cNvSpPr txBox="1"/>
          <p:nvPr/>
        </p:nvSpPr>
        <p:spPr>
          <a:xfrm>
            <a:off x="9489528" y="5769235"/>
            <a:ext cx="1941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1800" dirty="0">
                <a:solidFill>
                  <a:srgbClr val="643820"/>
                </a:solidFill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TEX_BALL</a:t>
            </a:r>
            <a:endParaRPr lang="ko-KR" altLang="en-US" dirty="0"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16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E7441F-B8C8-664D-6870-8D3BD6AD8AEA}"/>
              </a:ext>
            </a:extLst>
          </p:cNvPr>
          <p:cNvSpPr txBox="1"/>
          <p:nvPr/>
        </p:nvSpPr>
        <p:spPr>
          <a:xfrm>
            <a:off x="497174" y="319817"/>
            <a:ext cx="50941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기능</a:t>
            </a:r>
            <a:r>
              <a:rPr kumimoji="1" lang="en-US" altLang="ko-KR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구현</a:t>
            </a:r>
            <a:endParaRPr kumimoji="1" lang="en-US" altLang="ko-KR" sz="4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4E512D-80FB-486B-FB4A-F35EAE4F2989}"/>
              </a:ext>
            </a:extLst>
          </p:cNvPr>
          <p:cNvSpPr txBox="1">
            <a:spLocks/>
          </p:cNvSpPr>
          <p:nvPr/>
        </p:nvSpPr>
        <p:spPr>
          <a:xfrm>
            <a:off x="500269" y="1838739"/>
            <a:ext cx="11042374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ko-KR" altLang="en-US" dirty="0"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</a:t>
            </a:r>
            <a:r>
              <a:rPr lang="en" altLang="ko-KR" dirty="0" err="1">
                <a:solidFill>
                  <a:srgbClr val="0F67A1"/>
                </a:solidFill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glutMotionFunc</a:t>
            </a:r>
            <a:r>
              <a:rPr lang="en" altLang="ko-KR" dirty="0">
                <a:solidFill>
                  <a:srgbClr val="0F67A1"/>
                </a:solidFill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()</a:t>
            </a:r>
            <a:r>
              <a:rPr lang="ko-KR" altLang="en-US" dirty="0">
                <a:solidFill>
                  <a:srgbClr val="0F67A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</a:t>
            </a:r>
            <a:r>
              <a:rPr lang="ko-KR" altLang="en-US" dirty="0">
                <a:effectLst/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함수를 이용하여 </a:t>
            </a:r>
            <a:r>
              <a:rPr lang="ko-KR" altLang="en-US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마우스 </a:t>
            </a:r>
            <a:r>
              <a:rPr lang="ko-KR" altLang="en-US" dirty="0" err="1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드래깅을</a:t>
            </a:r>
            <a:r>
              <a:rPr lang="ko-KR" altLang="en-US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했을 때</a:t>
            </a:r>
            <a:r>
              <a:rPr lang="en-US" altLang="ko-KR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,</a:t>
            </a:r>
            <a:r>
              <a:rPr lang="ko-KR" altLang="en-US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 화면을 움직일 수 있게 구현하였습니다</a:t>
            </a:r>
            <a:r>
              <a:rPr lang="en-US" altLang="ko-KR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.</a:t>
            </a:r>
            <a:r>
              <a:rPr lang="ko-KR" altLang="en-US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</a:t>
            </a:r>
            <a:endParaRPr lang="en-US" altLang="ko-KR" dirty="0"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endParaRPr lang="en-US" altLang="ko-KR" dirty="0"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ko-KR" altLang="en-US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  <a:cs typeface="Menlo" panose="020B0609030804020204" pitchFamily="49" charset="0"/>
              </a:rPr>
              <a:t> </a:t>
            </a:r>
            <a:r>
              <a:rPr lang="en-US" altLang="ko-KR" dirty="0" err="1">
                <a:solidFill>
                  <a:srgbClr val="0F67A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  <a:cs typeface="Menlo" panose="020B0609030804020204" pitchFamily="49" charset="0"/>
              </a:rPr>
              <a:t>gluPerspective</a:t>
            </a:r>
            <a:r>
              <a:rPr lang="en-US" altLang="ko-KR" dirty="0">
                <a:solidFill>
                  <a:srgbClr val="0F67A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  <a:cs typeface="Menlo" panose="020B0609030804020204" pitchFamily="49" charset="0"/>
              </a:rPr>
              <a:t>(),keyboard()</a:t>
            </a:r>
            <a:r>
              <a:rPr lang="ko-KR" altLang="en-US" dirty="0">
                <a:solidFill>
                  <a:srgbClr val="0F67A1"/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  <a:cs typeface="Menlo" panose="020B0609030804020204" pitchFamily="49" charset="0"/>
              </a:rPr>
              <a:t> </a:t>
            </a:r>
            <a:r>
              <a:rPr lang="ko-KR" altLang="en-US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  <a:cs typeface="Menlo" panose="020B0609030804020204" pitchFamily="49" charset="0"/>
              </a:rPr>
              <a:t>함수를 이용하여 </a:t>
            </a:r>
            <a:r>
              <a:rPr lang="en-US" altLang="ko-KR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‘a’</a:t>
            </a:r>
            <a:r>
              <a:rPr lang="ko-KR" altLang="en-US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와 </a:t>
            </a:r>
            <a:r>
              <a:rPr lang="en-US" altLang="ko-KR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‘z’ key</a:t>
            </a:r>
            <a:r>
              <a:rPr lang="ko-KR" altLang="en-US" dirty="0" err="1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를</a:t>
            </a:r>
            <a:r>
              <a:rPr lang="ko-KR" altLang="en-US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눌렀을 때</a:t>
            </a:r>
            <a:r>
              <a:rPr lang="en-US" altLang="ko-KR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,</a:t>
            </a:r>
            <a:r>
              <a:rPr lang="ko-KR" altLang="en-US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화면을 </a:t>
            </a:r>
            <a:r>
              <a:rPr lang="en-US" altLang="ko-KR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zoom in, zoom out</a:t>
            </a:r>
            <a:r>
              <a:rPr lang="ko-KR" altLang="en-US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 할 수 있게 구현하였습니다</a:t>
            </a:r>
            <a:r>
              <a:rPr lang="en-US" altLang="ko-KR" dirty="0"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974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E7441F-B8C8-664D-6870-8D3BD6AD8AEA}"/>
              </a:ext>
            </a:extLst>
          </p:cNvPr>
          <p:cNvSpPr txBox="1"/>
          <p:nvPr/>
        </p:nvSpPr>
        <p:spPr>
          <a:xfrm>
            <a:off x="497174" y="319817"/>
            <a:ext cx="50941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데모 영상</a:t>
            </a:r>
            <a:endParaRPr kumimoji="1" lang="en-US" altLang="ko-KR" sz="4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2" name="KakaoTalk_Video_2023-06-07-22-35-17.mp4">
            <a:hlinkClick r:id="" action="ppaction://media"/>
            <a:extLst>
              <a:ext uri="{FF2B5EF4-FFF2-40B4-BE49-F238E27FC236}">
                <a16:creationId xmlns:a16="http://schemas.microsoft.com/office/drawing/2014/main" id="{EACAF3D1-855D-436A-C887-BE4FCC6151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3113" y="1141379"/>
            <a:ext cx="5745774" cy="46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5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343</Words>
  <Application>Microsoft Macintosh PowerPoint</Application>
  <PresentationFormat>와이드스크린</PresentationFormat>
  <Paragraphs>55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Arial</vt:lpstr>
      <vt:lpstr>Nanum Pen Script</vt:lpstr>
      <vt:lpstr>Cafe24 Ssurround OTF Bold</vt:lpstr>
      <vt:lpstr>BM JUA OTF</vt:lpstr>
      <vt:lpstr>Cafe24 Ssurround air OTF Light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이승원</dc:creator>
  <cp:lastModifiedBy>김정우</cp:lastModifiedBy>
  <cp:revision>46</cp:revision>
  <dcterms:created xsi:type="dcterms:W3CDTF">2023-06-05T12:21:10Z</dcterms:created>
  <dcterms:modified xsi:type="dcterms:W3CDTF">2023-06-23T15:35:53Z</dcterms:modified>
</cp:coreProperties>
</file>